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1" r:id="rId3"/>
    <p:sldMasterId id="2147483652" r:id="rId4"/>
    <p:sldMasterId id="214748365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6858000" cx="12192000"/>
  <p:notesSz cx="6858000" cy="9144000"/>
  <p:embeddedFontLst>
    <p:embeddedFont>
      <p:font typeface="NTR"/>
      <p:regular r:id="rId25"/>
    </p:embeddedFont>
    <p:embeddedFont>
      <p:font typeface="Open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6" Type="http://schemas.openxmlformats.org/officeDocument/2006/relationships/font" Target="fonts/OpenSans-regular.fntdata"/><Relationship Id="rId25" Type="http://schemas.openxmlformats.org/officeDocument/2006/relationships/font" Target="fonts/NTR-regular.fntdata"/><Relationship Id="rId28" Type="http://schemas.openxmlformats.org/officeDocument/2006/relationships/font" Target="fonts/OpenSans-italic.fntdata"/><Relationship Id="rId27" Type="http://schemas.openxmlformats.org/officeDocument/2006/relationships/font" Target="fonts/OpenSans-bold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29" Type="http://schemas.openxmlformats.org/officeDocument/2006/relationships/font" Target="fonts/OpenSans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2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0ab45f928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0ab45f928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70ab45f928_0_60:notes"/>
          <p:cNvSpPr txBox="1"/>
          <p:nvPr>
            <p:ph idx="12" type="sldNum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0ab45f928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0ab45f928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70ab45f928_0_74:notes"/>
          <p:cNvSpPr txBox="1"/>
          <p:nvPr>
            <p:ph idx="12" type="sldNum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079585ad4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079585ad4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6079585ad4_0_5:notes"/>
          <p:cNvSpPr txBox="1"/>
          <p:nvPr>
            <p:ph idx="12" type="sldNum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We were talking about 3 things above. </a:t>
            </a:r>
            <a:r>
              <a:rPr lang="en-US" sz="1200">
                <a:solidFill>
                  <a:schemeClr val="dk1"/>
                </a:solidFill>
              </a:rPr>
              <a:t>We promise also 3 things: 1) Fights, 2) Insane amounts of work, 3) Lots of fun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0ab45f928_0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0ab45f928_0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70ab45f928_0_93:notes"/>
          <p:cNvSpPr txBox="1"/>
          <p:nvPr>
            <p:ph idx="12" type="sldNum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0ab45f928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0ab45f928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70ab45f928_0_37:notes"/>
          <p:cNvSpPr txBox="1"/>
          <p:nvPr>
            <p:ph idx="12" type="sldNum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0ab45f928_0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0ab45f928_0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70ab45f928_0_85:notes"/>
          <p:cNvSpPr txBox="1"/>
          <p:nvPr>
            <p:ph idx="12" type="sldNum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0ab45f928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70ab45f928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0ab45f928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70ab45f928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5744956a14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5744956a14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g5744956a14_0_30:notes"/>
          <p:cNvSpPr txBox="1"/>
          <p:nvPr>
            <p:ph idx="12" type="sldNum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0ab45f928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0ab45f928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g70ab45f928_0_14:notes"/>
          <p:cNvSpPr txBox="1"/>
          <p:nvPr>
            <p:ph idx="12" type="sldNum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bd08c5431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bd08c5431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g5bd08c5431_0_1:notes"/>
          <p:cNvSpPr txBox="1"/>
          <p:nvPr>
            <p:ph idx="12" type="sldNum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0ab45f928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0ab45f928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70ab45f928_0_51:notes"/>
          <p:cNvSpPr txBox="1"/>
          <p:nvPr>
            <p:ph idx="12" type="sldNum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0ab45f928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0ab45f928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70ab45f928_0_4:notes"/>
          <p:cNvSpPr txBox="1"/>
          <p:nvPr>
            <p:ph idx="12" type="sldNum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744956a14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744956a14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5744956a14_0_46:notes"/>
          <p:cNvSpPr txBox="1"/>
          <p:nvPr>
            <p:ph idx="12" type="sldNum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List">
  <p:cSld name="Title + Lis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title"/>
          </p:nvPr>
        </p:nvSpPr>
        <p:spPr>
          <a:xfrm>
            <a:off x="1371600" y="527051"/>
            <a:ext cx="105156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body"/>
          </p:nvPr>
        </p:nvSpPr>
        <p:spPr>
          <a:xfrm>
            <a:off x="2146300" y="1694656"/>
            <a:ext cx="97409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206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A206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A206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A206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A206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0" type="dt"/>
          </p:nvPr>
        </p:nvSpPr>
        <p:spPr>
          <a:xfrm>
            <a:off x="5643562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b="1" i="0" sz="1400" u="none" cap="none" strike="noStrik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b="1" i="0" sz="1400" u="none" cap="none" strike="noStrik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b="1" i="0" sz="1400" u="none" cap="none" strike="noStrik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b="1" i="0" sz="1400" u="none" cap="none" strike="noStrik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b="1" i="0" sz="1400" u="none" cap="none" strike="noStrik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b="1" i="0" sz="1400" u="none" cap="none" strike="noStrik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b="1" i="0" sz="1400" u="none" cap="none" strike="noStrik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b="1" i="0" sz="1400" u="none" cap="none" strike="noStrik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b="1" i="0" sz="1400" u="none" cap="none" strike="noStrik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pty">
  <p:cSld name="Empt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1371600" y="679451"/>
            <a:ext cx="10515600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9pPr>
          </a:lstStyle>
          <a:p/>
        </p:txBody>
      </p:sp>
      <p:sp>
        <p:nvSpPr>
          <p:cNvPr id="28" name="Google Shape;28;p6"/>
          <p:cNvSpPr/>
          <p:nvPr>
            <p:ph idx="2" type="pic"/>
          </p:nvPr>
        </p:nvSpPr>
        <p:spPr>
          <a:xfrm>
            <a:off x="1371600" y="1638300"/>
            <a:ext cx="9982200" cy="42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206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0" type="dt"/>
          </p:nvPr>
        </p:nvSpPr>
        <p:spPr>
          <a:xfrm>
            <a:off x="564356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b="1" i="0" sz="1400" u="none" cap="none" strike="noStrik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b="1" i="0" sz="1400" u="none" cap="none" strike="noStrik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b="1" i="0" sz="1400" u="none" cap="none" strike="noStrik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b="1" i="0" sz="1400" u="none" cap="none" strike="noStrik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b="1" i="0" sz="1400" u="none" cap="none" strike="noStrik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b="1" i="0" sz="1400" u="none" cap="none" strike="noStrik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b="1" i="0" sz="1400" u="none" cap="none" strike="noStrik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b="1" i="0" sz="1400" u="none" cap="none" strike="noStrik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b="1" i="0" sz="1400" u="none" cap="none" strike="noStrik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116137" y="6130925"/>
            <a:ext cx="306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envelope &#10; &#10;Description automatically generated" id="11" name="Google Shape;11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293812" y="5087937"/>
            <a:ext cx="3124200" cy="312578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/>
          <p:nvPr>
            <p:ph idx="10" type="dt"/>
          </p:nvPr>
        </p:nvSpPr>
        <p:spPr>
          <a:xfrm>
            <a:off x="564356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 u="none" cap="none" strike="noStrik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b="1" i="0" sz="1400" u="none" cap="none" strike="noStrik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b="1" i="0" sz="1400" u="none" cap="none" strike="noStrik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b="1" i="0" sz="1400" u="none" cap="none" strike="noStrik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b="1" i="0" sz="1400" u="none" cap="none" strike="noStrik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b="1" i="0" sz="1400" u="none" cap="none" strike="noStrik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b="1" i="0" sz="1400" u="none" cap="none" strike="noStrik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b="1" i="0" sz="1400" u="none" cap="none" strike="noStrik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b="1" i="0" sz="1400" u="none" cap="none" strike="noStrik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b="1" i="0" sz="1400" u="none" cap="none" strike="noStrik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116137" y="6130925"/>
            <a:ext cx="306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envelope &#10; &#10;Description automatically generated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293812" y="5087937"/>
            <a:ext cx="3124200" cy="312578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idx="10" type="dt"/>
          </p:nvPr>
        </p:nvSpPr>
        <p:spPr>
          <a:xfrm>
            <a:off x="564356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 u="none" cap="none" strike="noStrik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b="1" i="0" sz="1400" u="none" cap="none" strike="noStrik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b="1" i="0" sz="1400" u="none" cap="none" strike="noStrik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b="1" i="0" sz="1400" u="none" cap="none" strike="noStrik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b="1" i="0" sz="1400" u="none" cap="none" strike="noStrik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b="1" i="0" sz="1400" u="none" cap="none" strike="noStrik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b="1" i="0" sz="1400" u="none" cap="none" strike="noStrik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b="1" i="0" sz="1400" u="none" cap="none" strike="noStrik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b="1" i="0" sz="1400" u="none" cap="none" strike="noStrik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b="1" i="0" sz="1400" u="none" cap="none" strike="noStrik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mailto:dirk.ahlers@ntnu.no" TargetMode="External"/><Relationship Id="rId4" Type="http://schemas.openxmlformats.org/officeDocument/2006/relationships/hyperlink" Target="https://www.ntnu.edu/smartcities" TargetMode="External"/><Relationship Id="rId5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24.png"/><Relationship Id="rId7" Type="http://schemas.openxmlformats.org/officeDocument/2006/relationships/image" Target="../media/image20.png"/><Relationship Id="rId8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8.png"/><Relationship Id="rId4" Type="http://schemas.openxmlformats.org/officeDocument/2006/relationships/image" Target="../media/image7.jpg"/><Relationship Id="rId5" Type="http://schemas.openxmlformats.org/officeDocument/2006/relationships/image" Target="../media/image32.png"/><Relationship Id="rId6" Type="http://schemas.openxmlformats.org/officeDocument/2006/relationships/image" Target="../media/image22.png"/><Relationship Id="rId7" Type="http://schemas.openxmlformats.org/officeDocument/2006/relationships/image" Target="../media/image8.png"/><Relationship Id="rId8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A206F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/>
        </p:nvSpPr>
        <p:spPr>
          <a:xfrm>
            <a:off x="1792287" y="2924175"/>
            <a:ext cx="8607425" cy="4492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C9D2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76C9D2"/>
                </a:solidFill>
                <a:latin typeface="Open Sans"/>
                <a:ea typeface="Open Sans"/>
                <a:cs typeface="Open Sans"/>
                <a:sym typeface="Open Sans"/>
              </a:rPr>
              <a:t>Limerick · Trondheim · Alba Iulia · Písek · Sestao · Smolyan · Võru</a:t>
            </a:r>
            <a:endParaRPr/>
          </a:p>
        </p:txBody>
      </p:sp>
      <p:sp>
        <p:nvSpPr>
          <p:cNvPr id="36" name="Google Shape;36;p7"/>
          <p:cNvSpPr txBox="1"/>
          <p:nvPr/>
        </p:nvSpPr>
        <p:spPr>
          <a:xfrm>
            <a:off x="1038225" y="3384550"/>
            <a:ext cx="10115700" cy="9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Co-Creation of Positive Energy Blocks</a:t>
            </a:r>
            <a:endParaRPr b="1" sz="3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" name="Google Shape;3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037" y="6305550"/>
            <a:ext cx="652462" cy="434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 txBox="1"/>
          <p:nvPr/>
        </p:nvSpPr>
        <p:spPr>
          <a:xfrm>
            <a:off x="1023937" y="6405562"/>
            <a:ext cx="11598275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ACC8"/>
              </a:buClr>
              <a:buSzPts val="1200"/>
              <a:buFont typeface="Open Sans"/>
              <a:buNone/>
            </a:pPr>
            <a:r>
              <a:rPr b="0" i="0" lang="en-US" sz="1200" u="none" cap="none" strike="noStrike">
                <a:solidFill>
                  <a:srgbClr val="51ACC8"/>
                </a:solidFill>
                <a:latin typeface="Open Sans"/>
                <a:ea typeface="Open Sans"/>
                <a:cs typeface="Open Sans"/>
                <a:sym typeface="Open Sans"/>
              </a:rPr>
              <a:t>This project has received funding from the European Union’s Horizon 2020 research and innovation programme under grant agreement No 824260.</a:t>
            </a:r>
            <a:endParaRPr/>
          </a:p>
        </p:txBody>
      </p:sp>
      <p:sp>
        <p:nvSpPr>
          <p:cNvPr id="39" name="Google Shape;39;p7"/>
          <p:cNvSpPr txBox="1"/>
          <p:nvPr/>
        </p:nvSpPr>
        <p:spPr>
          <a:xfrm>
            <a:off x="1792287" y="4573587"/>
            <a:ext cx="8607300" cy="11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1st NordicZEB+ Conference 2019 | 07.11.2019</a:t>
            </a:r>
            <a:endParaRPr sz="2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Dirk Ahlers | Patrick Driscoll | Håvard Wibe| Annemie Wyckmans (NTNU)</a:t>
            </a:r>
            <a:endParaRPr sz="2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http://cityxchange.eu/</a:t>
            </a:r>
            <a:endParaRPr sz="2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A close up of text on a black background &#10; &#10;Description automatically generated" id="40" name="Google Shape;4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0112" y="568325"/>
            <a:ext cx="2771775" cy="219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/>
          <p:nvPr>
            <p:ph type="title"/>
          </p:nvPr>
        </p:nvSpPr>
        <p:spPr>
          <a:xfrm>
            <a:off x="1371600" y="527051"/>
            <a:ext cx="10515600" cy="70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Citizen Participation Processes</a:t>
            </a:r>
            <a:endParaRPr/>
          </a:p>
        </p:txBody>
      </p:sp>
      <p:pic>
        <p:nvPicPr>
          <p:cNvPr id="120" name="Google Shape;12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1675" y="1232051"/>
            <a:ext cx="9261818" cy="4819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025" y="152400"/>
            <a:ext cx="11222575" cy="603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/>
          <p:nvPr>
            <p:ph type="title"/>
          </p:nvPr>
        </p:nvSpPr>
        <p:spPr>
          <a:xfrm>
            <a:off x="1371600" y="527051"/>
            <a:ext cx="10515600" cy="70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Achievements so far</a:t>
            </a:r>
            <a:endParaRPr/>
          </a:p>
        </p:txBody>
      </p:sp>
      <p:sp>
        <p:nvSpPr>
          <p:cNvPr id="133" name="Google Shape;133;p18"/>
          <p:cNvSpPr txBox="1"/>
          <p:nvPr>
            <p:ph idx="1" type="body"/>
          </p:nvPr>
        </p:nvSpPr>
        <p:spPr>
          <a:xfrm>
            <a:off x="1371600" y="1259250"/>
            <a:ext cx="6844500" cy="479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Started one of the first large-scale projects on Positive Energy Blocks/Districts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Frameworks developing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Bold City Vision strategies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Engagement methods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KPI Framework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Operational PEB definition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Citizen Observatories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Workshops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Open Collaboration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7100" y="4774100"/>
            <a:ext cx="3952450" cy="2083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5075" y="2412650"/>
            <a:ext cx="4054475" cy="228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 rotWithShape="1">
          <a:blip r:embed="rId5">
            <a:alphaModFix/>
          </a:blip>
          <a:srcRect b="0" l="0" r="0" t="10682"/>
          <a:stretch/>
        </p:blipFill>
        <p:spPr>
          <a:xfrm>
            <a:off x="8566544" y="69675"/>
            <a:ext cx="3503006" cy="247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/>
        </p:nvSpPr>
        <p:spPr>
          <a:xfrm>
            <a:off x="1792287" y="1504950"/>
            <a:ext cx="86073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0000"/>
              <a:buFont typeface="Open Sans"/>
              <a:buNone/>
            </a:pPr>
            <a:r>
              <a:rPr b="1" lang="en-US" sz="4800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rPr>
              <a:t>Q&amp;A</a:t>
            </a:r>
            <a:endParaRPr sz="4800"/>
          </a:p>
        </p:txBody>
      </p:sp>
      <p:sp>
        <p:nvSpPr>
          <p:cNvPr id="142" name="Google Shape;142;p19"/>
          <p:cNvSpPr txBox="1"/>
          <p:nvPr/>
        </p:nvSpPr>
        <p:spPr>
          <a:xfrm>
            <a:off x="1709737" y="2466975"/>
            <a:ext cx="87726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rPr>
              <a:t>Dirk Ahlers</a:t>
            </a:r>
            <a:endParaRPr sz="2200">
              <a:solidFill>
                <a:srgbClr val="0A20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dirk.ahlers@ntnu.no</a:t>
            </a:r>
            <a:endParaRPr sz="2200">
              <a:solidFill>
                <a:srgbClr val="0A20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https://www.ntnu.edu/smartcities</a:t>
            </a:r>
            <a:endParaRPr sz="2200">
              <a:solidFill>
                <a:srgbClr val="0A20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rPr>
              <a:t>Patrick Driscoll,</a:t>
            </a:r>
            <a:endParaRPr sz="2200">
              <a:solidFill>
                <a:srgbClr val="0A20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rPr>
              <a:t>Håvard Wibe,</a:t>
            </a:r>
            <a:endParaRPr sz="2200">
              <a:solidFill>
                <a:srgbClr val="0A20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rPr>
              <a:t>Annemie Wyckmans</a:t>
            </a:r>
            <a:endParaRPr sz="2200">
              <a:solidFill>
                <a:srgbClr val="0A20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0A20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2200"/>
              <a:buFont typeface="Open Sans"/>
              <a:buNone/>
            </a:pPr>
            <a:r>
              <a:t/>
            </a:r>
            <a:endParaRPr sz="2200">
              <a:solidFill>
                <a:srgbClr val="0A206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4343400" y="4972050"/>
            <a:ext cx="35052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2AAB"/>
              </a:buClr>
              <a:buSzPts val="2000"/>
              <a:buFont typeface="Open Sans"/>
              <a:buNone/>
            </a:pPr>
            <a:r>
              <a:rPr b="1" i="0" lang="en-US" sz="2000" u="none" cap="none" strike="noStrike">
                <a:solidFill>
                  <a:srgbClr val="B02AAB"/>
                </a:solidFill>
                <a:latin typeface="Open Sans"/>
                <a:ea typeface="Open Sans"/>
                <a:cs typeface="Open Sans"/>
                <a:sym typeface="Open Sans"/>
              </a:rPr>
              <a:t>Website: </a:t>
            </a:r>
            <a:r>
              <a:rPr b="0" i="0" lang="en-US" sz="2000" u="none" cap="none" strike="noStrike">
                <a:solidFill>
                  <a:srgbClr val="B02AAB"/>
                </a:solidFill>
                <a:latin typeface="Open Sans"/>
                <a:ea typeface="Open Sans"/>
                <a:cs typeface="Open Sans"/>
                <a:sym typeface="Open Sans"/>
              </a:rPr>
              <a:t>cityxchange.eu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B02AAB"/>
              </a:buClr>
              <a:buSzPts val="2000"/>
              <a:buFont typeface="Open Sans"/>
              <a:buNone/>
            </a:pPr>
            <a:r>
              <a:rPr b="1" lang="en-US" sz="2000">
                <a:solidFill>
                  <a:srgbClr val="B02AAB"/>
                </a:solidFill>
                <a:latin typeface="Open Sans"/>
                <a:ea typeface="Open Sans"/>
                <a:cs typeface="Open Sans"/>
                <a:sym typeface="Open Sans"/>
              </a:rPr>
              <a:t>Twitter</a:t>
            </a:r>
            <a:r>
              <a:rPr lang="en-US" sz="2000">
                <a:solidFill>
                  <a:srgbClr val="B02AAB"/>
                </a:solidFill>
                <a:latin typeface="Open Sans"/>
                <a:ea typeface="Open Sans"/>
                <a:cs typeface="Open Sans"/>
                <a:sym typeface="Open Sans"/>
              </a:rPr>
              <a:t> @plusCities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2AAB"/>
              </a:buClr>
              <a:buSzPts val="2000"/>
              <a:buFont typeface="Open Sans"/>
              <a:buNone/>
            </a:pPr>
            <a:r>
              <a:rPr b="1" i="0" lang="en-US" sz="2000" u="none" cap="none" strike="noStrike">
                <a:solidFill>
                  <a:srgbClr val="B02AAB"/>
                </a:solidFill>
                <a:latin typeface="Open Sans"/>
                <a:ea typeface="Open Sans"/>
                <a:cs typeface="Open Sans"/>
                <a:sym typeface="Open Sans"/>
              </a:rPr>
              <a:t>Mail: </a:t>
            </a:r>
            <a:r>
              <a:rPr b="0" i="0" lang="en-US" sz="2000" u="none" cap="none" strike="noStrike">
                <a:solidFill>
                  <a:srgbClr val="B02AAB"/>
                </a:solidFill>
                <a:latin typeface="Open Sans"/>
                <a:ea typeface="Open Sans"/>
                <a:cs typeface="Open Sans"/>
                <a:sym typeface="Open Sans"/>
              </a:rPr>
              <a:t>info@cityxchange.eu</a:t>
            </a:r>
            <a:endParaRPr/>
          </a:p>
        </p:txBody>
      </p:sp>
      <p:pic>
        <p:nvPicPr>
          <p:cNvPr id="144" name="Google Shape;14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47750" y="1449375"/>
            <a:ext cx="3017026" cy="412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8838" y="3218387"/>
            <a:ext cx="3348512" cy="262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8828" y="117213"/>
            <a:ext cx="3268968" cy="2926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56956" y="81978"/>
            <a:ext cx="2385622" cy="205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77262" y="4022112"/>
            <a:ext cx="3730630" cy="204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63550" y="296125"/>
            <a:ext cx="3454226" cy="254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237592" y="3144943"/>
            <a:ext cx="1926512" cy="2967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498037" y="2186133"/>
            <a:ext cx="2955218" cy="1756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>
            <p:ph type="title"/>
          </p:nvPr>
        </p:nvSpPr>
        <p:spPr>
          <a:xfrm>
            <a:off x="1371600" y="527051"/>
            <a:ext cx="10515600" cy="70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Consortium</a:t>
            </a:r>
            <a:endParaRPr/>
          </a:p>
        </p:txBody>
      </p:sp>
      <p:pic>
        <p:nvPicPr>
          <p:cNvPr id="168" name="Google Shape;1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100" y="1272550"/>
            <a:ext cx="10559926" cy="451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/>
          <p:nvPr>
            <p:ph type="title"/>
          </p:nvPr>
        </p:nvSpPr>
        <p:spPr>
          <a:xfrm>
            <a:off x="1371600" y="527051"/>
            <a:ext cx="105156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/>
              <a:t>City-Driven System Transition towards PEBs/PEDs</a:t>
            </a:r>
            <a:endParaRPr sz="3000"/>
          </a:p>
        </p:txBody>
      </p:sp>
      <p:pic>
        <p:nvPicPr>
          <p:cNvPr id="174" name="Google Shape;174;p23"/>
          <p:cNvPicPr preferRelativeResize="0"/>
          <p:nvPr/>
        </p:nvPicPr>
        <p:blipFill rotWithShape="1">
          <a:blip r:embed="rId3">
            <a:alphaModFix/>
          </a:blip>
          <a:srcRect b="2844" l="0" r="0" t="2007"/>
          <a:stretch/>
        </p:blipFill>
        <p:spPr>
          <a:xfrm>
            <a:off x="1454300" y="1094850"/>
            <a:ext cx="10737698" cy="48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250" y="824926"/>
            <a:ext cx="9874300" cy="53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4"/>
          <p:cNvSpPr txBox="1"/>
          <p:nvPr>
            <p:ph type="title"/>
          </p:nvPr>
        </p:nvSpPr>
        <p:spPr>
          <a:xfrm>
            <a:off x="1371600" y="527051"/>
            <a:ext cx="105156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/>
              <a:t>Scaling</a:t>
            </a:r>
            <a:endParaRPr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map &#10; &#10;Description automatically generated" id="45" name="Google Shape;45;p8"/>
          <p:cNvPicPr preferRelativeResize="0"/>
          <p:nvPr/>
        </p:nvPicPr>
        <p:blipFill rotWithShape="1">
          <a:blip r:embed="rId3">
            <a:alphaModFix/>
          </a:blip>
          <a:srcRect b="4729" l="16007" r="16452" t="5188"/>
          <a:stretch/>
        </p:blipFill>
        <p:spPr>
          <a:xfrm>
            <a:off x="2140900" y="97525"/>
            <a:ext cx="8619000" cy="67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8"/>
          <p:cNvSpPr txBox="1"/>
          <p:nvPr/>
        </p:nvSpPr>
        <p:spPr>
          <a:xfrm>
            <a:off x="381000" y="2889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4400"/>
              <a:buFont typeface="Open Sans"/>
              <a:buNone/>
            </a:pPr>
            <a:r>
              <a:rPr b="1" i="0" lang="en-US" sz="4400" u="none" cap="none" strike="noStrik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rPr>
              <a:t>Cities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title"/>
          </p:nvPr>
        </p:nvSpPr>
        <p:spPr>
          <a:xfrm>
            <a:off x="1371600" y="527051"/>
            <a:ext cx="10515600" cy="70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Co-creating a project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" name="Google Shape;5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0975" y="3238450"/>
            <a:ext cx="5436875" cy="293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9"/>
          <p:cNvPicPr preferRelativeResize="0"/>
          <p:nvPr/>
        </p:nvPicPr>
        <p:blipFill rotWithShape="1">
          <a:blip r:embed="rId4">
            <a:alphaModFix/>
          </a:blip>
          <a:srcRect b="18870" l="11588" r="42803" t="23423"/>
          <a:stretch/>
        </p:blipFill>
        <p:spPr>
          <a:xfrm rot="220085">
            <a:off x="7276318" y="5095940"/>
            <a:ext cx="1638757" cy="1555108"/>
          </a:xfrm>
          <a:prstGeom prst="rect">
            <a:avLst/>
          </a:prstGeom>
          <a:solidFill>
            <a:srgbClr val="ECECEC"/>
          </a:solidFill>
          <a:ln cap="sq" cmpd="sng" w="571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56" name="Google Shape;56;p9"/>
          <p:cNvPicPr preferRelativeResize="0"/>
          <p:nvPr/>
        </p:nvPicPr>
        <p:blipFill rotWithShape="1">
          <a:blip r:embed="rId5">
            <a:alphaModFix/>
          </a:blip>
          <a:srcRect b="3317" l="8016" r="12454" t="12258"/>
          <a:stretch/>
        </p:blipFill>
        <p:spPr>
          <a:xfrm rot="-183879">
            <a:off x="9056898" y="5048797"/>
            <a:ext cx="2249713" cy="1594083"/>
          </a:xfrm>
          <a:prstGeom prst="rect">
            <a:avLst/>
          </a:prstGeom>
          <a:solidFill>
            <a:srgbClr val="ECECEC"/>
          </a:solidFill>
          <a:ln cap="sq" cmpd="sng" w="571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57" name="Google Shape;57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55931">
            <a:off x="6400182" y="1689664"/>
            <a:ext cx="4899140" cy="2241356"/>
          </a:xfrm>
          <a:prstGeom prst="rect">
            <a:avLst/>
          </a:prstGeom>
          <a:solidFill>
            <a:srgbClr val="ECECEC"/>
          </a:solidFill>
          <a:ln cap="sq" cmpd="sng" w="571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58" name="Google Shape;58;p9"/>
          <p:cNvPicPr preferRelativeResize="0"/>
          <p:nvPr/>
        </p:nvPicPr>
        <p:blipFill rotWithShape="1">
          <a:blip r:embed="rId7">
            <a:alphaModFix/>
          </a:blip>
          <a:srcRect b="7252" l="13044" r="14201" t="16487"/>
          <a:stretch/>
        </p:blipFill>
        <p:spPr>
          <a:xfrm rot="-154951">
            <a:off x="7558637" y="4011289"/>
            <a:ext cx="1975904" cy="1165074"/>
          </a:xfrm>
          <a:prstGeom prst="rect">
            <a:avLst/>
          </a:prstGeom>
          <a:solidFill>
            <a:srgbClr val="ECECEC"/>
          </a:solidFill>
          <a:ln cap="sq" cmpd="sng" w="571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59" name="Google Shape;59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212583">
            <a:off x="9519306" y="3851704"/>
            <a:ext cx="1873714" cy="1405294"/>
          </a:xfrm>
          <a:prstGeom prst="rect">
            <a:avLst/>
          </a:prstGeom>
          <a:solidFill>
            <a:srgbClr val="ECECEC"/>
          </a:solidFill>
          <a:ln cap="sq" cmpd="sng" w="571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60" name="Google Shape;60;p9"/>
          <p:cNvSpPr txBox="1"/>
          <p:nvPr>
            <p:ph type="title"/>
          </p:nvPr>
        </p:nvSpPr>
        <p:spPr>
          <a:xfrm>
            <a:off x="1447800" y="1365248"/>
            <a:ext cx="4436100" cy="246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Consortium building and preparation with 32 partners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371600" y="527051"/>
            <a:ext cx="10515600" cy="70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Objectives: Positive Energy Blocks and Districts (PEBs/PEDs)</a:t>
            </a:r>
            <a:endParaRPr sz="3600"/>
          </a:p>
        </p:txBody>
      </p:sp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1487325" y="1694650"/>
            <a:ext cx="817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Multiple buildings (new and/or retrofitted)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Active management of energy consumption and flow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Annual positive energy balance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Exchange of energy within and with the outside system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Optimal use of RES, storage, smart grid, demand-response, user interaction, ICT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Integrated and scalable design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Part of the clean energy transition</a:t>
            </a:r>
            <a:endParaRPr/>
          </a:p>
        </p:txBody>
      </p:sp>
      <p:pic>
        <p:nvPicPr>
          <p:cNvPr id="68" name="Google Shape;6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96851" y="1728400"/>
            <a:ext cx="2418950" cy="21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7725" y="890750"/>
            <a:ext cx="6127325" cy="533180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1"/>
          <p:cNvSpPr txBox="1"/>
          <p:nvPr>
            <p:ph type="title"/>
          </p:nvPr>
        </p:nvSpPr>
        <p:spPr>
          <a:xfrm>
            <a:off x="1371600" y="527051"/>
            <a:ext cx="105156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/>
              <a:t>Co-Creation and City-Driven Transition to PEBs/PEDs</a:t>
            </a:r>
            <a:endParaRPr sz="3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>
            <a:off x="1371600" y="527051"/>
            <a:ext cx="10515600" cy="70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Starting from hubs</a:t>
            </a:r>
            <a:endParaRPr sz="3600"/>
          </a:p>
        </p:txBody>
      </p:sp>
      <p:pic>
        <p:nvPicPr>
          <p:cNvPr id="81" name="Google Shape;8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1675"/>
            <a:ext cx="2796900" cy="289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5425" y="3746795"/>
            <a:ext cx="3336475" cy="2415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89950" y="1689251"/>
            <a:ext cx="3097259" cy="172069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2"/>
          <p:cNvSpPr txBox="1"/>
          <p:nvPr/>
        </p:nvSpPr>
        <p:spPr>
          <a:xfrm>
            <a:off x="1022900" y="4569775"/>
            <a:ext cx="20148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Powerhouse Brattøra, Trondheim [www.powerhouse.no]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2"/>
          <p:cNvSpPr txBox="1"/>
          <p:nvPr/>
        </p:nvSpPr>
        <p:spPr>
          <a:xfrm>
            <a:off x="5982750" y="6108675"/>
            <a:ext cx="30972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Gardens International, Limerick [www.limerick.ie]</a:t>
            </a:r>
            <a:endParaRPr/>
          </a:p>
        </p:txBody>
      </p:sp>
      <p:sp>
        <p:nvSpPr>
          <p:cNvPr id="86" name="Google Shape;86;p12"/>
          <p:cNvSpPr txBox="1"/>
          <p:nvPr/>
        </p:nvSpPr>
        <p:spPr>
          <a:xfrm>
            <a:off x="10035575" y="3327100"/>
            <a:ext cx="2014800" cy="11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Calle Txabarri, Sestao [www.sestaoberri.eus]</a:t>
            </a:r>
            <a:endParaRPr/>
          </a:p>
        </p:txBody>
      </p:sp>
      <p:pic>
        <p:nvPicPr>
          <p:cNvPr id="87" name="Google Shape;87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7300" y="1457028"/>
            <a:ext cx="3097200" cy="206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2"/>
          <p:cNvSpPr txBox="1"/>
          <p:nvPr/>
        </p:nvSpPr>
        <p:spPr>
          <a:xfrm>
            <a:off x="3741100" y="3454150"/>
            <a:ext cx="25704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Lysgården, Sluppen,</a:t>
            </a:r>
            <a:r>
              <a:rPr lang="en-US"/>
              <a:t> Trondheim [w</a:t>
            </a:r>
            <a:r>
              <a:rPr lang="en-US"/>
              <a:t>ww.lysgarden.no</a:t>
            </a:r>
            <a:r>
              <a:rPr lang="en-US"/>
              <a:t>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title"/>
          </p:nvPr>
        </p:nvSpPr>
        <p:spPr>
          <a:xfrm>
            <a:off x="1371600" y="527051"/>
            <a:ext cx="10515600" cy="70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Co-Creation and Open Innovation</a:t>
            </a:r>
            <a:endParaRPr/>
          </a:p>
        </p:txBody>
      </p:sp>
      <p:sp>
        <p:nvSpPr>
          <p:cNvPr id="95" name="Google Shape;95;p13"/>
          <p:cNvSpPr txBox="1"/>
          <p:nvPr>
            <p:ph idx="1" type="body"/>
          </p:nvPr>
        </p:nvSpPr>
        <p:spPr>
          <a:xfrm>
            <a:off x="1384300" y="1694656"/>
            <a:ext cx="97410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Citizen participation, outreach, open data and systems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“Open by Default”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Co-creation: cities + universities + solution providers + citizens; new frameworks and methodologies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“Next Generation Smart Citizen”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Creating Innovation Spaces (SCC project office + Smart City + UniversityCity + Citizen Observatory + Innovation Playgrounds + City as a living lab)</a:t>
            </a:r>
            <a:endParaRPr/>
          </a:p>
        </p:txBody>
      </p:sp>
      <p:pic>
        <p:nvPicPr>
          <p:cNvPr id="96" name="Google Shape;9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01500" y="1662904"/>
            <a:ext cx="965825" cy="1025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73775" y="5155056"/>
            <a:ext cx="965825" cy="989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26175" y="4153050"/>
            <a:ext cx="965824" cy="981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53369" y="2660775"/>
            <a:ext cx="1024756" cy="98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/>
          <p:nvPr>
            <p:ph type="title"/>
          </p:nvPr>
        </p:nvSpPr>
        <p:spPr>
          <a:xfrm>
            <a:off x="1371600" y="527051"/>
            <a:ext cx="10515600" cy="70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Quadruple Helix Innovation Model</a:t>
            </a:r>
            <a:endParaRPr/>
          </a:p>
        </p:txBody>
      </p:sp>
      <p:sp>
        <p:nvSpPr>
          <p:cNvPr id="106" name="Google Shape;106;p14"/>
          <p:cNvSpPr txBox="1"/>
          <p:nvPr>
            <p:ph idx="1" type="body"/>
          </p:nvPr>
        </p:nvSpPr>
        <p:spPr>
          <a:xfrm>
            <a:off x="1476325" y="1694650"/>
            <a:ext cx="63600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Method used in Innovation, Urban Planning/Development, Citizen engagement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Co-Creation and Open Innovation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Involvement and collaboration of relevant actors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Structural changes beyond any one segment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Involvement of all stakeholders in urban innovation, knowledge sharing, collaboration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t/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t/>
            </a:r>
            <a:endParaRPr/>
          </a:p>
        </p:txBody>
      </p:sp>
      <p:pic>
        <p:nvPicPr>
          <p:cNvPr id="107" name="Google Shape;10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8800" y="1841651"/>
            <a:ext cx="4050801" cy="4038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CxC Whit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4_CxC Whit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xC Whit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